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Source Sans Pro Light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Nunito Medium"/>
      <p:regular r:id="rId42"/>
      <p:bold r:id="rId43"/>
      <p:italic r:id="rId44"/>
      <p:boldItalic r:id="rId45"/>
    </p:embeddedFont>
    <p:embeddedFont>
      <p:font typeface="Source Sans Pro Black"/>
      <p:bold r:id="rId46"/>
      <p:boldItalic r:id="rId47"/>
    </p:embeddedFont>
    <p:embeddedFont>
      <p:font typeface="Libre Baskerville"/>
      <p:regular r:id="rId48"/>
      <p:bold r:id="rId49"/>
      <p:italic r:id="rId50"/>
    </p:embeddedFont>
    <p:embeddedFont>
      <p:font typeface="Metamorphous"/>
      <p:regular r:id="rId51"/>
    </p:embeddedFont>
    <p:embeddedFont>
      <p:font typeface="Source Sans Pro ExtraLight"/>
      <p:regular r:id="rId52"/>
      <p:bold r:id="rId53"/>
      <p:italic r:id="rId54"/>
      <p:boldItalic r:id="rId55"/>
    </p:embeddedFont>
    <p:embeddedFont>
      <p:font typeface="Source Sans Pr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0" roundtripDataSignature="AMtx7mi5U/2wvOrbY+4ZJkheT1iVqmHL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42" Type="http://schemas.openxmlformats.org/officeDocument/2006/relationships/font" Target="fonts/NunitoMedium-regular.fntdata"/><Relationship Id="rId41" Type="http://schemas.openxmlformats.org/officeDocument/2006/relationships/font" Target="fonts/Poppins-boldItalic.fntdata"/><Relationship Id="rId44" Type="http://schemas.openxmlformats.org/officeDocument/2006/relationships/font" Target="fonts/NunitoMedium-italic.fntdata"/><Relationship Id="rId43" Type="http://schemas.openxmlformats.org/officeDocument/2006/relationships/font" Target="fonts/NunitoMedium-bold.fntdata"/><Relationship Id="rId46" Type="http://schemas.openxmlformats.org/officeDocument/2006/relationships/font" Target="fonts/SourceSansProBlack-bold.fntdata"/><Relationship Id="rId45" Type="http://schemas.openxmlformats.org/officeDocument/2006/relationships/font" Target="fonts/Nunito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ibreBaskerville-regular.fntdata"/><Relationship Id="rId47" Type="http://schemas.openxmlformats.org/officeDocument/2006/relationships/font" Target="fonts/SourceSansProBlack-boldItalic.fntdata"/><Relationship Id="rId49" Type="http://schemas.openxmlformats.org/officeDocument/2006/relationships/font" Target="fonts/LibreBaskervill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33" Type="http://schemas.openxmlformats.org/officeDocument/2006/relationships/font" Target="fonts/Roboto-boldItalic.fntdata"/><Relationship Id="rId32" Type="http://schemas.openxmlformats.org/officeDocument/2006/relationships/font" Target="fonts/Roboto-italic.fntdata"/><Relationship Id="rId35" Type="http://schemas.openxmlformats.org/officeDocument/2006/relationships/font" Target="fonts/SourceSansProLight-bold.fntdata"/><Relationship Id="rId34" Type="http://schemas.openxmlformats.org/officeDocument/2006/relationships/font" Target="fonts/SourceSansProLight-regular.fntdata"/><Relationship Id="rId37" Type="http://schemas.openxmlformats.org/officeDocument/2006/relationships/font" Target="fonts/SourceSansProLight-boldItalic.fntdata"/><Relationship Id="rId36" Type="http://schemas.openxmlformats.org/officeDocument/2006/relationships/font" Target="fonts/SourceSansProLight-italic.fntdata"/><Relationship Id="rId39" Type="http://schemas.openxmlformats.org/officeDocument/2006/relationships/font" Target="fonts/Poppins-bold.fntdata"/><Relationship Id="rId38" Type="http://schemas.openxmlformats.org/officeDocument/2006/relationships/font" Target="fonts/Poppins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tamorphous-regular.fntdata"/><Relationship Id="rId50" Type="http://schemas.openxmlformats.org/officeDocument/2006/relationships/font" Target="fonts/LibreBaskerville-italic.fntdata"/><Relationship Id="rId53" Type="http://schemas.openxmlformats.org/officeDocument/2006/relationships/font" Target="fonts/SourceSansProExtraLight-bold.fntdata"/><Relationship Id="rId52" Type="http://schemas.openxmlformats.org/officeDocument/2006/relationships/font" Target="fonts/SourceSansProExtraLight-regular.fntdata"/><Relationship Id="rId11" Type="http://schemas.openxmlformats.org/officeDocument/2006/relationships/slide" Target="slides/slide6.xml"/><Relationship Id="rId55" Type="http://schemas.openxmlformats.org/officeDocument/2006/relationships/font" Target="fonts/SourceSansProExtra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SourceSansProExtraLight-italic.fntdata"/><Relationship Id="rId13" Type="http://schemas.openxmlformats.org/officeDocument/2006/relationships/slide" Target="slides/slide8.xml"/><Relationship Id="rId57" Type="http://schemas.openxmlformats.org/officeDocument/2006/relationships/font" Target="fonts/SourceSansPro-bold.fntdata"/><Relationship Id="rId12" Type="http://schemas.openxmlformats.org/officeDocument/2006/relationships/slide" Target="slides/slide7.xml"/><Relationship Id="rId56" Type="http://schemas.openxmlformats.org/officeDocument/2006/relationships/font" Target="fonts/SourceSansPro-regular.fntdata"/><Relationship Id="rId15" Type="http://schemas.openxmlformats.org/officeDocument/2006/relationships/slide" Target="slides/slide10.xml"/><Relationship Id="rId59" Type="http://schemas.openxmlformats.org/officeDocument/2006/relationships/font" Target="fonts/SourceSansPro-boldItalic.fntdata"/><Relationship Id="rId14" Type="http://schemas.openxmlformats.org/officeDocument/2006/relationships/slide" Target="slides/slide9.xml"/><Relationship Id="rId58" Type="http://schemas.openxmlformats.org/officeDocument/2006/relationships/font" Target="fonts/SourceSansPr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d36c0da4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dd36c0da4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d36c0da4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dd36c0da4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fa0f705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0fa0f705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fa0f7058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0fa0f7058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fa0f705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0fa0f705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0fa0f7058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0fa0f7058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fd6f161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0fd6f16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fd6f161d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0fd6f161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fd6f161d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0fd6f161d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fd6f161d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0fd6f161d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fd6f161d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0fd6f161d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fd6f161d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0fd6f161d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fd6f161d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0fd6f161d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d36c0da4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dd36c0da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d36c0da4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dd36c0da4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d36c0da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dd36c0da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d36c0da4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dd36c0da4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d36c0da4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dd36c0da4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d36c0da4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1dd36c0da4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7"/>
          <p:cNvSpPr txBox="1"/>
          <p:nvPr>
            <p:ph type="title"/>
          </p:nvPr>
        </p:nvSpPr>
        <p:spPr>
          <a:xfrm>
            <a:off x="265500" y="1233175"/>
            <a:ext cx="40452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Pro"/>
              <a:buNone/>
              <a:defRPr b="1" sz="4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" type="subTitle"/>
          </p:nvPr>
        </p:nvSpPr>
        <p:spPr>
          <a:xfrm>
            <a:off x="265500" y="259550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7"/>
          <p:cNvSpPr txBox="1"/>
          <p:nvPr>
            <p:ph idx="2" type="body"/>
          </p:nvPr>
        </p:nvSpPr>
        <p:spPr>
          <a:xfrm>
            <a:off x="4939500" y="4540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874375" y="3104375"/>
            <a:ext cx="54360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/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9"/>
          <p:cNvSpPr txBox="1"/>
          <p:nvPr>
            <p:ph hasCustomPrompt="1" type="title"/>
          </p:nvPr>
        </p:nvSpPr>
        <p:spPr>
          <a:xfrm>
            <a:off x="311700" y="581050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Source Sans Pro Black"/>
              <a:buNone/>
              <a:defRPr sz="12000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2544550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8873" y="3210050"/>
            <a:ext cx="2611001" cy="21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477088"/>
            <a:ext cx="8839198" cy="87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>
            <p:ph type="title"/>
          </p:nvPr>
        </p:nvSpPr>
        <p:spPr>
          <a:xfrm>
            <a:off x="1169325" y="1569650"/>
            <a:ext cx="53304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9"/>
          <p:cNvSpPr txBox="1"/>
          <p:nvPr/>
        </p:nvSpPr>
        <p:spPr>
          <a:xfrm>
            <a:off x="7261200" y="4415700"/>
            <a:ext cx="12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#WCTorre</a:t>
            </a:r>
            <a:endParaRPr b="0" i="0" sz="1400" u="none" cap="none" strike="noStrike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5175" y="4186900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927050" y="63738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927200" y="1257875"/>
            <a:ext cx="79683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ctrTitle"/>
          </p:nvPr>
        </p:nvSpPr>
        <p:spPr>
          <a:xfrm>
            <a:off x="775225" y="301300"/>
            <a:ext cx="5192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100"/>
              <a:buFont typeface="Source Sans Pro"/>
              <a:buNone/>
              <a:defRPr b="1" sz="4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11"/>
          <p:cNvSpPr txBox="1"/>
          <p:nvPr>
            <p:ph idx="1" type="subTitle"/>
          </p:nvPr>
        </p:nvSpPr>
        <p:spPr>
          <a:xfrm>
            <a:off x="775225" y="2353900"/>
            <a:ext cx="805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11"/>
          <p:cNvSpPr txBox="1"/>
          <p:nvPr>
            <p:ph idx="2" type="subTitle"/>
          </p:nvPr>
        </p:nvSpPr>
        <p:spPr>
          <a:xfrm>
            <a:off x="775225" y="2913875"/>
            <a:ext cx="80571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Source Sans Pro"/>
              <a:buNone/>
              <a:defRPr b="1" sz="15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58873" y="3210050"/>
            <a:ext cx="2611001" cy="21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477088"/>
            <a:ext cx="8839198" cy="87425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/>
          <p:nvPr/>
        </p:nvSpPr>
        <p:spPr>
          <a:xfrm>
            <a:off x="7261200" y="4415700"/>
            <a:ext cx="12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#WCTorre</a:t>
            </a:r>
            <a:endParaRPr b="0" i="0" sz="1400" u="none" cap="none" strike="noStrike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5175" y="4186900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">
  <p:cSld name="SECTION_HEADER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1169325" y="371600"/>
            <a:ext cx="53304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1042925" y="1604900"/>
            <a:ext cx="7852500" cy="27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●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○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urce Sans Pro"/>
              <a:buChar char="■"/>
              <a:defRPr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546150" y="579975"/>
            <a:ext cx="79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311700" y="13506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832400" y="13506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927050" y="1037550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Black"/>
              <a:buNone/>
              <a:defRPr>
                <a:latin typeface="Source Sans Pro Black"/>
                <a:ea typeface="Source Sans Pro Black"/>
                <a:cs typeface="Source Sans Pro Black"/>
                <a:sym typeface="Source Sans Pro Black"/>
              </a:defRPr>
            </a:lvl9pPr>
          </a:lstStyle>
          <a:p/>
        </p:txBody>
      </p:sp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4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" name="Google Shape;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>
            <p:ph type="title"/>
          </p:nvPr>
        </p:nvSpPr>
        <p:spPr>
          <a:xfrm>
            <a:off x="874375" y="750550"/>
            <a:ext cx="25824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Sans Pro"/>
              <a:buNone/>
              <a:defRPr b="1" sz="2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3676550" y="798800"/>
            <a:ext cx="5046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490250" y="450150"/>
            <a:ext cx="55881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Source Sans Pro"/>
              <a:buNone/>
              <a:defRPr b="1" sz="4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75" y="4576475"/>
            <a:ext cx="7531223" cy="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/>
          <p:nvPr/>
        </p:nvSpPr>
        <p:spPr>
          <a:xfrm>
            <a:off x="7660225" y="4576475"/>
            <a:ext cx="140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0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#WCTorre</a:t>
            </a:r>
            <a:endParaRPr b="0" i="0" sz="10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175" y="4533375"/>
            <a:ext cx="3023476" cy="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74900" y="13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74900" y="2043700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Medium"/>
              <a:buChar char="●"/>
              <a:defRPr b="0" i="0" sz="18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○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■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●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○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■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●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○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Medium"/>
              <a:buChar char="■"/>
              <a:defRPr b="0" i="0" sz="1400" u="none" cap="none" strike="noStrike">
                <a:solidFill>
                  <a:schemeClr val="dk2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eveloper.wordpress.org/block-editor/reference-guides/block-api/block-variations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eveloper.wordpress.org/block-editor/how-to-guides/block-tutorial/extending-the-query-loop-block/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eveloper.wordpress.org/block-editor/how-to-guides/block-tutorial/extending-the-query-loop-block/" TargetMode="External"/><Relationship Id="rId4" Type="http://schemas.openxmlformats.org/officeDocument/2006/relationships/hyperlink" Target="https://developer.wordpress.org/news/2022/12/building-a-book-review-grid-with-a-query-loop-block-variation/#plugin-setup" TargetMode="External"/><Relationship Id="rId5" Type="http://schemas.openxmlformats.org/officeDocument/2006/relationships/hyperlink" Target="https://wpfieldwork.com/modify-query-loop-block-to-filter-by-custom-field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5702275" y="4353275"/>
            <a:ext cx="4715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" sz="2100" u="none" cap="none" strike="noStrik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#WCTorre</a:t>
            </a:r>
            <a:endParaRPr b="0" i="0" sz="2100" u="none" cap="none" strike="noStrike">
              <a:solidFill>
                <a:schemeClr val="accent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8137975" y="1006025"/>
            <a:ext cx="1230552" cy="619812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031" y="-2"/>
            <a:ext cx="2653396" cy="14917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360000" dist="38100">
              <a:srgbClr val="000000">
                <a:alpha val="22745"/>
              </a:srgbClr>
            </a:outerShdw>
          </a:effectLst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56623"/>
            <a:ext cx="9143998" cy="904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>
            <p:ph idx="4294967295" type="ctrTitle"/>
          </p:nvPr>
        </p:nvSpPr>
        <p:spPr>
          <a:xfrm>
            <a:off x="370575" y="812925"/>
            <a:ext cx="5677200" cy="16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200">
                <a:latin typeface="Source Sans Pro"/>
                <a:ea typeface="Source Sans Pro"/>
                <a:cs typeface="Source Sans Pro"/>
                <a:sym typeface="Source Sans Pro"/>
              </a:rPr>
              <a:t> 	</a:t>
            </a:r>
            <a:endParaRPr b="1" sz="4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200">
                <a:latin typeface="Source Sans Pro"/>
                <a:ea typeface="Source Sans Pro"/>
                <a:cs typeface="Source Sans Pro"/>
                <a:sym typeface="Source Sans Pro"/>
              </a:rPr>
              <a:t>Crear bloque de contenido (Query Loop Block) personalizado</a:t>
            </a:r>
            <a:endParaRPr b="1" sz="4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4157775"/>
            <a:ext cx="4239300" cy="367200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4294967295" type="subTitle"/>
          </p:nvPr>
        </p:nvSpPr>
        <p:spPr>
          <a:xfrm>
            <a:off x="370575" y="4081725"/>
            <a:ext cx="3856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 Medium"/>
              <a:buNone/>
            </a:pPr>
            <a:r>
              <a:rPr lang="es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Fernando García Rebolledo</a:t>
            </a:r>
            <a:endParaRPr b="0" i="0" sz="1800" u="none" cap="none" strike="noStrike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d36c0da40_0_60"/>
          <p:cNvSpPr txBox="1"/>
          <p:nvPr>
            <p:ph type="title"/>
          </p:nvPr>
        </p:nvSpPr>
        <p:spPr>
          <a:xfrm>
            <a:off x="927050" y="63738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Documentación variaciones</a:t>
            </a:r>
            <a:endParaRPr/>
          </a:p>
        </p:txBody>
      </p:sp>
      <p:sp>
        <p:nvSpPr>
          <p:cNvPr id="152" name="Google Shape;152;g1dd36c0da40_0_60"/>
          <p:cNvSpPr txBox="1"/>
          <p:nvPr>
            <p:ph idx="1" type="body"/>
          </p:nvPr>
        </p:nvSpPr>
        <p:spPr>
          <a:xfrm>
            <a:off x="927200" y="1257875"/>
            <a:ext cx="79683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https://developer.wordpress.org/block-editor/reference-guides/block-api/block-variations/</a:t>
            </a:r>
            <a:endParaRPr sz="1600"/>
          </a:p>
        </p:txBody>
      </p:sp>
      <p:pic>
        <p:nvPicPr>
          <p:cNvPr id="153" name="Google Shape;153;g1dd36c0da40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00" y="1904324"/>
            <a:ext cx="2410799" cy="24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d36c0da40_0_55"/>
          <p:cNvSpPr txBox="1"/>
          <p:nvPr>
            <p:ph type="title"/>
          </p:nvPr>
        </p:nvSpPr>
        <p:spPr>
          <a:xfrm>
            <a:off x="587850" y="2012550"/>
            <a:ext cx="79683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3020"/>
              <a:t>Variaciones del  Query Block</a:t>
            </a:r>
            <a:endParaRPr sz="30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3020"/>
              <a:t>(lista de contenidos) </a:t>
            </a:r>
            <a:endParaRPr sz="30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fa0f7058d_0_4"/>
          <p:cNvSpPr txBox="1"/>
          <p:nvPr>
            <p:ph type="title"/>
          </p:nvPr>
        </p:nvSpPr>
        <p:spPr>
          <a:xfrm>
            <a:off x="927050" y="264513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Custom Post Type Coches</a:t>
            </a:r>
            <a:endParaRPr/>
          </a:p>
        </p:txBody>
      </p:sp>
      <p:pic>
        <p:nvPicPr>
          <p:cNvPr id="164" name="Google Shape;164;g20fa0f7058d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313" y="859112"/>
            <a:ext cx="7615775" cy="34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0fa0f7058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1125"/>
            <a:ext cx="8839201" cy="317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0fa0f7058d_0_17"/>
          <p:cNvPicPr preferRelativeResize="0"/>
          <p:nvPr/>
        </p:nvPicPr>
        <p:blipFill rotWithShape="1">
          <a:blip r:embed="rId3">
            <a:alphaModFix/>
          </a:blip>
          <a:srcRect b="14842" l="0" r="0" t="0"/>
          <a:stretch/>
        </p:blipFill>
        <p:spPr>
          <a:xfrm>
            <a:off x="2610750" y="0"/>
            <a:ext cx="3959474" cy="488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fa0f7058d_0_22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  <p:pic>
        <p:nvPicPr>
          <p:cNvPr id="180" name="Google Shape;180;g20fa0f7058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50" y="1057700"/>
            <a:ext cx="5235701" cy="322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20fd6f161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50" y="1701896"/>
            <a:ext cx="5558050" cy="17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0fd6f161d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125" y="1245236"/>
            <a:ext cx="2675525" cy="26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0fd6f161de_0_0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0fd6f161d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625" y="897275"/>
            <a:ext cx="5856726" cy="34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0fd6f161de_0_7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0fd6f161de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700" y="963095"/>
            <a:ext cx="5257150" cy="10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0fd6f161de_0_14"/>
          <p:cNvSpPr txBox="1"/>
          <p:nvPr>
            <p:ph idx="1" type="body"/>
          </p:nvPr>
        </p:nvSpPr>
        <p:spPr>
          <a:xfrm>
            <a:off x="2274538" y="2104350"/>
            <a:ext cx="32592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inherit</a:t>
            </a:r>
            <a:r>
              <a:rPr lang="es"/>
              <a:t>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postType</a:t>
            </a:r>
            <a:r>
              <a:rPr lang="es"/>
              <a:t>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order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sticky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/>
          </a:p>
        </p:txBody>
      </p:sp>
      <p:sp>
        <p:nvSpPr>
          <p:cNvPr id="200" name="Google Shape;200;g20fd6f161de_0_14"/>
          <p:cNvSpPr txBox="1"/>
          <p:nvPr>
            <p:ph idx="1" type="body"/>
          </p:nvPr>
        </p:nvSpPr>
        <p:spPr>
          <a:xfrm>
            <a:off x="3610263" y="2104350"/>
            <a:ext cx="32592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taxQuery</a:t>
            </a:r>
            <a:r>
              <a:rPr lang="es"/>
              <a:t>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s"/>
              <a:t>author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b="1" lang="es"/>
              <a:t>search</a:t>
            </a:r>
            <a:endParaRPr/>
          </a:p>
        </p:txBody>
      </p:sp>
      <p:sp>
        <p:nvSpPr>
          <p:cNvPr id="201" name="Google Shape;201;g20fd6f161de_0_14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0fd6f161d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350" y="949800"/>
            <a:ext cx="6829901" cy="336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0fd6f161de_0_26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714125" y="445075"/>
            <a:ext cx="2919300" cy="3377400"/>
          </a:xfrm>
          <a:prstGeom prst="round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type="title"/>
          </p:nvPr>
        </p:nvSpPr>
        <p:spPr>
          <a:xfrm>
            <a:off x="3881975" y="630350"/>
            <a:ext cx="5330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000"/>
              <a:t>Fernando García Rebolledo</a:t>
            </a:r>
            <a:endParaRPr sz="3000"/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3988025" y="1404050"/>
            <a:ext cx="5156100" cy="28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b="0" lang="es" sz="1800"/>
              <a:t>Desarrollador web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b="0" lang="es" sz="1800"/>
              <a:t>Meetup WordPress Torrelavega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b="0" lang="es" sz="1800"/>
              <a:t>Podcast El Arroyo Dev</a:t>
            </a:r>
            <a:endParaRPr b="0" sz="18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t/>
            </a:r>
            <a:endParaRPr b="0" sz="18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t/>
            </a:r>
            <a:endParaRPr b="0" sz="18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t/>
            </a:r>
            <a:endParaRPr b="0" sz="18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b="0" lang="es" sz="1800"/>
              <a:t>@fgrwebes</a:t>
            </a:r>
            <a:endParaRPr b="0" sz="1800"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b="0" lang="es" sz="1800"/>
              <a:t>fgrweb.es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t/>
            </a:r>
            <a:endParaRPr b="0" sz="1800"/>
          </a:p>
        </p:txBody>
      </p:sp>
      <p:cxnSp>
        <p:nvCxnSpPr>
          <p:cNvPr id="97" name="Google Shape;97;p2"/>
          <p:cNvCxnSpPr/>
          <p:nvPr/>
        </p:nvCxnSpPr>
        <p:spPr>
          <a:xfrm>
            <a:off x="3988025" y="1327850"/>
            <a:ext cx="3467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8" name="Google Shape;98;p2"/>
          <p:cNvSpPr txBox="1"/>
          <p:nvPr/>
        </p:nvSpPr>
        <p:spPr>
          <a:xfrm>
            <a:off x="714125" y="3422275"/>
            <a:ext cx="29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Aquí tu foto</a:t>
            </a:r>
            <a:endParaRPr b="0" i="0" sz="1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24" y="445075"/>
            <a:ext cx="2998126" cy="337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50" y="3755888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0850" y="4083825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049475" y="2622000"/>
            <a:ext cx="2534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WPH</a:t>
            </a:r>
            <a:r>
              <a:rPr lang="e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ERCULES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WordPress Hosting for Agencies</a:t>
            </a:r>
            <a:endParaRPr sz="1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host.wphercules.com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0fd6f161de_0_34"/>
          <p:cNvPicPr preferRelativeResize="0"/>
          <p:nvPr/>
        </p:nvPicPr>
        <p:blipFill rotWithShape="1">
          <a:blip r:embed="rId3">
            <a:alphaModFix/>
          </a:blip>
          <a:srcRect b="0" l="2029" r="854" t="0"/>
          <a:stretch/>
        </p:blipFill>
        <p:spPr>
          <a:xfrm>
            <a:off x="2911150" y="1012675"/>
            <a:ext cx="3321700" cy="36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0fd6f161de_0_34"/>
          <p:cNvSpPr txBox="1"/>
          <p:nvPr>
            <p:ph type="title"/>
          </p:nvPr>
        </p:nvSpPr>
        <p:spPr>
          <a:xfrm>
            <a:off x="927050" y="2535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Variación Query Block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fd6f161de_0_40"/>
          <p:cNvSpPr txBox="1"/>
          <p:nvPr>
            <p:ph type="title"/>
          </p:nvPr>
        </p:nvSpPr>
        <p:spPr>
          <a:xfrm>
            <a:off x="927050" y="63738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Documentación variación Query Block</a:t>
            </a:r>
            <a:endParaRPr/>
          </a:p>
        </p:txBody>
      </p:sp>
      <p:sp>
        <p:nvSpPr>
          <p:cNvPr id="219" name="Google Shape;219;g20fd6f161de_0_40"/>
          <p:cNvSpPr txBox="1"/>
          <p:nvPr>
            <p:ph idx="1" type="body"/>
          </p:nvPr>
        </p:nvSpPr>
        <p:spPr>
          <a:xfrm>
            <a:off x="927200" y="1257875"/>
            <a:ext cx="79683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https://developer.wordpress.org/block-editor/how-to-guides/block-tutorial/extending-the-query-loop-block/</a:t>
            </a:r>
            <a:endParaRPr/>
          </a:p>
        </p:txBody>
      </p:sp>
      <p:pic>
        <p:nvPicPr>
          <p:cNvPr id="220" name="Google Shape;220;g20fd6f161de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000" y="2046900"/>
            <a:ext cx="2412001" cy="241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fd6f161de_0_48"/>
          <p:cNvSpPr txBox="1"/>
          <p:nvPr>
            <p:ph type="title"/>
          </p:nvPr>
        </p:nvSpPr>
        <p:spPr>
          <a:xfrm>
            <a:off x="927050" y="63738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Webgrafía</a:t>
            </a:r>
            <a:endParaRPr/>
          </a:p>
        </p:txBody>
      </p:sp>
      <p:sp>
        <p:nvSpPr>
          <p:cNvPr id="226" name="Google Shape;226;g20fd6f161de_0_48"/>
          <p:cNvSpPr txBox="1"/>
          <p:nvPr>
            <p:ph idx="1" type="body"/>
          </p:nvPr>
        </p:nvSpPr>
        <p:spPr>
          <a:xfrm>
            <a:off x="927200" y="1257875"/>
            <a:ext cx="7968300" cy="3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https://developer.wordpress.org/block-editor/how-to-guides/block-tutorial/extending-the-query-loop-block/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https://developer.wordpress.org/news/2022/12/building-a-book-review-grid-with-a-query-loop-block-variation/#plugin-setup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s" u="sng">
                <a:solidFill>
                  <a:schemeClr val="hlink"/>
                </a:solidFill>
                <a:hlinkClick r:id="rId5"/>
              </a:rPr>
              <a:t>https://wpfieldwork.com/modify-query-loop-block-to-filter-by-custom-field/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/>
          <p:nvPr>
            <p:ph type="title"/>
          </p:nvPr>
        </p:nvSpPr>
        <p:spPr>
          <a:xfrm>
            <a:off x="1906800" y="1772250"/>
            <a:ext cx="5330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500">
                <a:latin typeface="Metamorphous"/>
                <a:ea typeface="Metamorphous"/>
                <a:cs typeface="Metamorphous"/>
                <a:sym typeface="Metamorphous"/>
              </a:rPr>
              <a:t>¡GRACIAS!</a:t>
            </a:r>
            <a:endParaRPr sz="3500">
              <a:latin typeface="Metamorphous"/>
              <a:ea typeface="Metamorphous"/>
              <a:cs typeface="Metamorphous"/>
              <a:sym typeface="Metamorphous"/>
            </a:endParaRPr>
          </a:p>
        </p:txBody>
      </p:sp>
      <p:cxnSp>
        <p:nvCxnSpPr>
          <p:cNvPr id="232" name="Google Shape;232;p5"/>
          <p:cNvCxnSpPr/>
          <p:nvPr/>
        </p:nvCxnSpPr>
        <p:spPr>
          <a:xfrm>
            <a:off x="3408750" y="2478150"/>
            <a:ext cx="2326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233" name="Google Shape;2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2750" y="-94775"/>
            <a:ext cx="1925075" cy="13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149" y="0"/>
            <a:ext cx="7292673" cy="41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0" y="4239650"/>
            <a:ext cx="9144000" cy="7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chemeClr val="lt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#WCTorre</a:t>
            </a:r>
            <a:endParaRPr b="0" i="0" sz="3400" u="none" cap="none" strike="noStrike">
              <a:solidFill>
                <a:schemeClr val="lt2"/>
              </a:solidFill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625" y="1318125"/>
            <a:ext cx="2331101" cy="3285925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4560000" dist="76200">
              <a:srgbClr val="000000">
                <a:alpha val="22352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927050" y="341263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3020"/>
              <a:t>Variaciones de bloques</a:t>
            </a:r>
            <a:endParaRPr sz="3020"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927200" y="1268825"/>
            <a:ext cx="79683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Definir diferentes bloques a partir de bloques existentes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Cada variación se diferencia de las demás por sus atributos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Block variation !== Block styles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d36c0da40_0_6"/>
          <p:cNvSpPr txBox="1"/>
          <p:nvPr>
            <p:ph idx="1" type="body"/>
          </p:nvPr>
        </p:nvSpPr>
        <p:spPr>
          <a:xfrm>
            <a:off x="927050" y="983700"/>
            <a:ext cx="79683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/>
              <a:t>JavaScript (muy básico)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s">
                <a:solidFill>
                  <a:schemeClr val="dk1"/>
                </a:solidFill>
              </a:rPr>
              <a:t>Encolar archivo </a:t>
            </a:r>
            <a:r>
              <a:rPr i="1" lang="es">
                <a:solidFill>
                  <a:schemeClr val="dk1"/>
                </a:solidFill>
              </a:rPr>
              <a:t>enqueue_block_editor_assets</a:t>
            </a:r>
            <a:endParaRPr/>
          </a:p>
        </p:txBody>
      </p:sp>
      <p:sp>
        <p:nvSpPr>
          <p:cNvPr id="114" name="Google Shape;114;g1dd36c0da40_0_6"/>
          <p:cNvSpPr txBox="1"/>
          <p:nvPr>
            <p:ph type="title"/>
          </p:nvPr>
        </p:nvSpPr>
        <p:spPr>
          <a:xfrm>
            <a:off x="927050" y="363213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Registrar variación</a:t>
            </a:r>
            <a:endParaRPr/>
          </a:p>
        </p:txBody>
      </p:sp>
      <p:pic>
        <p:nvPicPr>
          <p:cNvPr id="115" name="Google Shape;115;g1dd36c0da4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37" y="1979400"/>
            <a:ext cx="5583315" cy="241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d36c0da40_0_21"/>
          <p:cNvSpPr txBox="1"/>
          <p:nvPr>
            <p:ph idx="1" type="body"/>
          </p:nvPr>
        </p:nvSpPr>
        <p:spPr>
          <a:xfrm>
            <a:off x="927050" y="1257875"/>
            <a:ext cx="79683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s"/>
              <a:t>Llamar a la función </a:t>
            </a:r>
            <a:r>
              <a:rPr i="1" lang="es"/>
              <a:t>registerBlockVariation</a:t>
            </a:r>
            <a:r>
              <a:rPr lang="es"/>
              <a:t> en </a:t>
            </a:r>
            <a:r>
              <a:rPr i="1" lang="es"/>
              <a:t>wp.clocks</a:t>
            </a:r>
            <a:endParaRPr i="1"/>
          </a:p>
        </p:txBody>
      </p:sp>
      <p:sp>
        <p:nvSpPr>
          <p:cNvPr id="121" name="Google Shape;121;g1dd36c0da40_0_21"/>
          <p:cNvSpPr txBox="1"/>
          <p:nvPr>
            <p:ph type="title"/>
          </p:nvPr>
        </p:nvSpPr>
        <p:spPr>
          <a:xfrm>
            <a:off x="927050" y="63738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Registrar variación</a:t>
            </a:r>
            <a:endParaRPr/>
          </a:p>
        </p:txBody>
      </p:sp>
      <p:pic>
        <p:nvPicPr>
          <p:cNvPr id="122" name="Google Shape;122;g1dd36c0da40_0_21"/>
          <p:cNvPicPr preferRelativeResize="0"/>
          <p:nvPr/>
        </p:nvPicPr>
        <p:blipFill rotWithShape="1">
          <a:blip r:embed="rId3">
            <a:alphaModFix/>
          </a:blip>
          <a:srcRect b="0" l="0" r="42045" t="0"/>
          <a:stretch/>
        </p:blipFill>
        <p:spPr>
          <a:xfrm>
            <a:off x="1011825" y="1912275"/>
            <a:ext cx="5122801" cy="19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d36c0da40_0_28"/>
          <p:cNvSpPr txBox="1"/>
          <p:nvPr>
            <p:ph type="title"/>
          </p:nvPr>
        </p:nvSpPr>
        <p:spPr>
          <a:xfrm>
            <a:off x="927050" y="3851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Ejemplo: Variación de párrafo</a:t>
            </a:r>
            <a:endParaRPr/>
          </a:p>
        </p:txBody>
      </p:sp>
      <p:pic>
        <p:nvPicPr>
          <p:cNvPr id="128" name="Google Shape;128;g1dd36c0da40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275" y="1099099"/>
            <a:ext cx="5903877" cy="333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d36c0da40_0_35"/>
          <p:cNvSpPr txBox="1"/>
          <p:nvPr>
            <p:ph type="title"/>
          </p:nvPr>
        </p:nvSpPr>
        <p:spPr>
          <a:xfrm>
            <a:off x="927050" y="220638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Ejemplo: Variación de párrafo</a:t>
            </a:r>
            <a:endParaRPr/>
          </a:p>
        </p:txBody>
      </p:sp>
      <p:pic>
        <p:nvPicPr>
          <p:cNvPr id="134" name="Google Shape;134;g1dd36c0da40_0_35"/>
          <p:cNvPicPr preferRelativeResize="0"/>
          <p:nvPr/>
        </p:nvPicPr>
        <p:blipFill rotWithShape="1">
          <a:blip r:embed="rId3">
            <a:alphaModFix/>
          </a:blip>
          <a:srcRect b="1409" l="-550" r="549" t="-1410"/>
          <a:stretch/>
        </p:blipFill>
        <p:spPr>
          <a:xfrm>
            <a:off x="1052675" y="890400"/>
            <a:ext cx="7406850" cy="3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d36c0da40_0_42"/>
          <p:cNvSpPr txBox="1"/>
          <p:nvPr>
            <p:ph type="title"/>
          </p:nvPr>
        </p:nvSpPr>
        <p:spPr>
          <a:xfrm>
            <a:off x="927050" y="199263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Ejemplo: Bloque equipo</a:t>
            </a:r>
            <a:endParaRPr/>
          </a:p>
        </p:txBody>
      </p:sp>
      <p:pic>
        <p:nvPicPr>
          <p:cNvPr id="140" name="Google Shape;140;g1dd36c0da40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550" y="922125"/>
            <a:ext cx="4400975" cy="329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dd36c0da40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50" y="948663"/>
            <a:ext cx="6848500" cy="32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dd36c0da40_0_48"/>
          <p:cNvSpPr txBox="1"/>
          <p:nvPr>
            <p:ph type="title"/>
          </p:nvPr>
        </p:nvSpPr>
        <p:spPr>
          <a:xfrm>
            <a:off x="927050" y="199263"/>
            <a:ext cx="79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"/>
              <a:t>Ejemplo: Bloque equipo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F3A4A"/>
      </a:dk1>
      <a:lt1>
        <a:srgbClr val="FFFFFF"/>
      </a:lt1>
      <a:dk2>
        <a:srgbClr val="595959"/>
      </a:dk2>
      <a:lt2>
        <a:srgbClr val="FFF7DA"/>
      </a:lt2>
      <a:accent1>
        <a:srgbClr val="82EEFD"/>
      </a:accent1>
      <a:accent2>
        <a:srgbClr val="0F3A4A"/>
      </a:accent2>
      <a:accent3>
        <a:srgbClr val="78909C"/>
      </a:accent3>
      <a:accent4>
        <a:srgbClr val="F08300"/>
      </a:accent4>
      <a:accent5>
        <a:srgbClr val="9A2121"/>
      </a:accent5>
      <a:accent6>
        <a:srgbClr val="FFD2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